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82" r:id="rId4"/>
    <p:sldId id="281" r:id="rId5"/>
    <p:sldId id="362" r:id="rId6"/>
    <p:sldId id="259" r:id="rId7"/>
    <p:sldId id="274" r:id="rId8"/>
    <p:sldId id="275" r:id="rId9"/>
    <p:sldId id="338" r:id="rId10"/>
    <p:sldId id="364" r:id="rId11"/>
    <p:sldId id="323" r:id="rId12"/>
    <p:sldId id="363" r:id="rId13"/>
    <p:sldId id="319" r:id="rId14"/>
    <p:sldId id="324" r:id="rId15"/>
    <p:sldId id="325" r:id="rId16"/>
    <p:sldId id="358" r:id="rId17"/>
    <p:sldId id="277" r:id="rId18"/>
    <p:sldId id="278" r:id="rId19"/>
    <p:sldId id="279" r:id="rId20"/>
    <p:sldId id="359" r:id="rId21"/>
    <p:sldId id="360" r:id="rId22"/>
    <p:sldId id="361" r:id="rId23"/>
    <p:sldId id="356" r:id="rId24"/>
    <p:sldId id="351" r:id="rId25"/>
    <p:sldId id="352" r:id="rId26"/>
    <p:sldId id="344" r:id="rId27"/>
    <p:sldId id="345" r:id="rId28"/>
    <p:sldId id="346" r:id="rId29"/>
    <p:sldId id="353" r:id="rId30"/>
    <p:sldId id="347" r:id="rId31"/>
    <p:sldId id="348" r:id="rId32"/>
    <p:sldId id="354" r:id="rId33"/>
    <p:sldId id="349" r:id="rId34"/>
    <p:sldId id="355" r:id="rId35"/>
    <p:sldId id="357" r:id="rId36"/>
    <p:sldId id="313" r:id="rId37"/>
    <p:sldId id="314" r:id="rId38"/>
    <p:sldId id="286" r:id="rId39"/>
    <p:sldId id="315" r:id="rId4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3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7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25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ap="rnd" cmpd="sng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2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57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9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4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4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8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4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23528" y="188640"/>
            <a:ext cx="8568952" cy="6552728"/>
          </a:xfrm>
          <a:prstGeom prst="rect">
            <a:avLst/>
          </a:prstGeom>
          <a:solidFill>
            <a:srgbClr val="FFD44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Candara" panose="020E0502030303020204" pitchFamily="34" charset="0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8BAB902-15E9-4F86-AF14-2320F0C9AB4F}" type="datetimeFigureOut">
              <a:rPr lang="en-GB" smtClean="0"/>
              <a:pPr/>
              <a:t>15/09/2021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FD37A17-43AC-4702-9102-63CAD151EBCF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tAgtd0uO7RA&amp;t=13s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tAgtd0uO7RA&amp;t=13s" TargetMode="Externa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ego4u.com/en/cram-up/grammar/preposition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o4u.com/en/cram-up/grammar" TargetMode="External"/><Relationship Id="rId2" Type="http://schemas.openxmlformats.org/officeDocument/2006/relationships/hyperlink" Target="https://engelsklaslokaal.n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>
              <a:latin typeface="Candara" panose="020E0502030303020204" pitchFamily="34" charset="0"/>
            </a:endParaRPr>
          </a:p>
          <a:p>
            <a:endParaRPr lang="nl-NL" dirty="0">
              <a:latin typeface="Candara" panose="020E0502030303020204" pitchFamily="34" charset="0"/>
            </a:endParaRPr>
          </a:p>
          <a:p>
            <a:r>
              <a:rPr lang="nl-NL" dirty="0" err="1">
                <a:latin typeface="Candara" panose="020E0502030303020204" pitchFamily="34" charset="0"/>
              </a:rPr>
              <a:t>Practice</a:t>
            </a:r>
            <a:r>
              <a:rPr lang="nl-NL" dirty="0">
                <a:latin typeface="Candara" panose="020E0502030303020204" pitchFamily="34" charset="0"/>
              </a:rPr>
              <a:t> in </a:t>
            </a:r>
            <a:r>
              <a:rPr lang="nl-NL" dirty="0" err="1">
                <a:latin typeface="Candara" panose="020E0502030303020204" pitchFamily="34" charset="0"/>
              </a:rPr>
              <a:t>your</a:t>
            </a:r>
            <a:r>
              <a:rPr lang="nl-NL" dirty="0">
                <a:latin typeface="Candara" panose="020E0502030303020204" pitchFamily="34" charset="0"/>
              </a:rPr>
              <a:t> </a:t>
            </a:r>
            <a:r>
              <a:rPr lang="nl-NL" dirty="0" err="1">
                <a:latin typeface="Candara" panose="020E0502030303020204" pitchFamily="34" charset="0"/>
              </a:rPr>
              <a:t>book</a:t>
            </a:r>
            <a:endParaRPr lang="nl-NL" dirty="0">
              <a:latin typeface="Candara" panose="020E0502030303020204" pitchFamily="34" charset="0"/>
            </a:endParaRPr>
          </a:p>
          <a:p>
            <a:endParaRPr lang="nl-NL" dirty="0">
              <a:latin typeface="Candara" panose="020E0502030303020204" pitchFamily="34" charset="0"/>
            </a:endParaRPr>
          </a:p>
          <a:p>
            <a:r>
              <a:rPr lang="nl-NL" dirty="0" err="1">
                <a:latin typeface="Candara" panose="020E0502030303020204" pitchFamily="34" charset="0"/>
              </a:rPr>
              <a:t>Practice</a:t>
            </a:r>
            <a:r>
              <a:rPr lang="nl-NL" dirty="0">
                <a:latin typeface="Candara" panose="020E0502030303020204" pitchFamily="34" charset="0"/>
              </a:rPr>
              <a:t> on Studiemeter</a:t>
            </a:r>
          </a:p>
          <a:p>
            <a:endParaRPr lang="nl-NL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Total </a:t>
            </a:r>
            <a:r>
              <a:rPr lang="nl-NL" dirty="0" err="1">
                <a:latin typeface="Candara" panose="020E0502030303020204" pitchFamily="34" charset="0"/>
              </a:rPr>
              <a:t>Grammar</a:t>
            </a:r>
            <a:r>
              <a:rPr lang="nl-NL" dirty="0">
                <a:latin typeface="Candara" panose="020E0502030303020204" pitchFamily="34" charset="0"/>
              </a:rPr>
              <a:t> </a:t>
            </a:r>
            <a:r>
              <a:rPr lang="nl-NL" dirty="0" err="1">
                <a:latin typeface="Candara" panose="020E0502030303020204" pitchFamily="34" charset="0"/>
              </a:rPr>
              <a:t>Recap</a:t>
            </a:r>
            <a:endParaRPr lang="nl-NL" dirty="0">
              <a:latin typeface="Candara" panose="020E0502030303020204" pitchFamily="34" charset="0"/>
            </a:endParaRPr>
          </a:p>
          <a:p>
            <a:pPr lvl="1"/>
            <a:r>
              <a:rPr lang="nl-NL" sz="18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</a:p>
          <a:p>
            <a:pPr lvl="1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Adverbs and Adjectives</a:t>
            </a: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Comparisons</a:t>
            </a: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Prepositions</a:t>
            </a: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Word order</a:t>
            </a:r>
            <a:endParaRPr lang="nl-NL" dirty="0">
              <a:latin typeface="Candara" panose="020E0502030303020204" pitchFamily="34" charset="0"/>
            </a:endParaRPr>
          </a:p>
          <a:p>
            <a:endParaRPr lang="en-GB" dirty="0">
              <a:latin typeface="Candara" panose="020E0502030303020204" pitchFamily="34" charset="0"/>
            </a:endParaRPr>
          </a:p>
          <a:p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63C86B-8E7E-4816-BA28-CA2C94BFB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757091" cy="52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6E0E3-E64C-4E40-AA26-796544D13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Word order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C1B791-434E-4DF1-860F-231332D9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Woord volgorde</a:t>
            </a:r>
          </a:p>
        </p:txBody>
      </p:sp>
    </p:spTree>
    <p:extLst>
      <p:ext uri="{BB962C8B-B14F-4D97-AF65-F5344CB8AC3E}">
        <p14:creationId xmlns:p14="http://schemas.microsoft.com/office/powerpoint/2010/main" val="175243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Woordvolgorde</a:t>
            </a:r>
            <a:r>
              <a:rPr lang="en-GB" dirty="0"/>
              <a:t> 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31506" y="1412776"/>
            <a:ext cx="8229600" cy="511256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467544" y="1484784"/>
          <a:ext cx="819884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768">
                  <a:extLst>
                    <a:ext uri="{9D8B030D-6E8A-4147-A177-3AD203B41FA5}">
                      <a16:colId xmlns:a16="http://schemas.microsoft.com/office/drawing/2014/main" val="4263616656"/>
                    </a:ext>
                  </a:extLst>
                </a:gridCol>
                <a:gridCol w="1639768">
                  <a:extLst>
                    <a:ext uri="{9D8B030D-6E8A-4147-A177-3AD203B41FA5}">
                      <a16:colId xmlns:a16="http://schemas.microsoft.com/office/drawing/2014/main" val="3683582263"/>
                    </a:ext>
                  </a:extLst>
                </a:gridCol>
                <a:gridCol w="1639768">
                  <a:extLst>
                    <a:ext uri="{9D8B030D-6E8A-4147-A177-3AD203B41FA5}">
                      <a16:colId xmlns:a16="http://schemas.microsoft.com/office/drawing/2014/main" val="2314678084"/>
                    </a:ext>
                  </a:extLst>
                </a:gridCol>
                <a:gridCol w="1639768">
                  <a:extLst>
                    <a:ext uri="{9D8B030D-6E8A-4147-A177-3AD203B41FA5}">
                      <a16:colId xmlns:a16="http://schemas.microsoft.com/office/drawing/2014/main" val="3846912533"/>
                    </a:ext>
                  </a:extLst>
                </a:gridCol>
                <a:gridCol w="1639768">
                  <a:extLst>
                    <a:ext uri="{9D8B030D-6E8A-4147-A177-3AD203B41FA5}">
                      <a16:colId xmlns:a16="http://schemas.microsoft.com/office/drawing/2014/main" val="305675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Onderwerp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err="1"/>
                        <a:t>Werkwoordelijk</a:t>
                      </a:r>
                      <a:r>
                        <a:rPr lang="en-GB" sz="1700" dirty="0"/>
                        <a:t> </a:t>
                      </a:r>
                      <a:r>
                        <a:rPr lang="en-GB" sz="1700" dirty="0" err="1"/>
                        <a:t>gezegde</a:t>
                      </a:r>
                      <a:endParaRPr lang="en-GB" sz="1700" dirty="0"/>
                    </a:p>
                    <a:p>
                      <a:r>
                        <a:rPr lang="en-GB" sz="1700" i="1" dirty="0"/>
                        <a:t>(</a:t>
                      </a:r>
                      <a:r>
                        <a:rPr lang="en-GB" sz="1700" i="1" dirty="0" err="1"/>
                        <a:t>Ook</a:t>
                      </a:r>
                      <a:r>
                        <a:rPr lang="en-GB" sz="1700" i="1" dirty="0"/>
                        <a:t> PV</a:t>
                      </a:r>
                      <a:r>
                        <a:rPr lang="en-GB" sz="1700" i="1" baseline="0" dirty="0"/>
                        <a:t> </a:t>
                      </a:r>
                      <a:r>
                        <a:rPr lang="en-GB" sz="1700" i="1" baseline="0" dirty="0" err="1"/>
                        <a:t>dus</a:t>
                      </a:r>
                      <a:r>
                        <a:rPr lang="en-GB" sz="1700" i="1" baseline="0" dirty="0"/>
                        <a:t>)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Lijdend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en</a:t>
                      </a:r>
                      <a:r>
                        <a:rPr lang="en-GB" baseline="0" dirty="0"/>
                        <a:t>/of </a:t>
                      </a:r>
                      <a:r>
                        <a:rPr lang="en-GB" baseline="0" dirty="0" err="1"/>
                        <a:t>meewerkend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voorwerp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Bijwoordelijke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bepaling</a:t>
                      </a:r>
                      <a:r>
                        <a:rPr lang="en-GB" dirty="0"/>
                        <a:t>:</a:t>
                      </a:r>
                    </a:p>
                    <a:p>
                      <a:r>
                        <a:rPr lang="en-GB" dirty="0" err="1"/>
                        <a:t>Waar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Bijwoordelijke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bepaling</a:t>
                      </a:r>
                      <a:r>
                        <a:rPr lang="en-GB" dirty="0"/>
                        <a:t>:</a:t>
                      </a:r>
                    </a:p>
                    <a:p>
                      <a:r>
                        <a:rPr lang="en-GB" dirty="0" err="1"/>
                        <a:t>Wanneer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514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err="1"/>
                        <a:t>Wie</a:t>
                      </a:r>
                      <a:r>
                        <a:rPr lang="en-GB" sz="1800" dirty="0"/>
                        <a:t> of </a:t>
                      </a:r>
                      <a:r>
                        <a:rPr lang="en-GB" sz="1800" dirty="0" err="1"/>
                        <a:t>wat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i="0" dirty="0" err="1"/>
                        <a:t>Alle</a:t>
                      </a:r>
                      <a:r>
                        <a:rPr lang="en-GB" sz="1800" i="0" baseline="0" dirty="0"/>
                        <a:t> </a:t>
                      </a:r>
                      <a:r>
                        <a:rPr lang="en-GB" sz="1800" i="0" baseline="0" dirty="0" err="1"/>
                        <a:t>ww</a:t>
                      </a:r>
                      <a:r>
                        <a:rPr lang="en-GB" sz="1800" i="0" baseline="0" dirty="0"/>
                        <a:t> in de </a:t>
                      </a:r>
                      <a:r>
                        <a:rPr lang="en-GB" sz="1800" i="0" baseline="0" dirty="0" err="1"/>
                        <a:t>zin</a:t>
                      </a:r>
                      <a:r>
                        <a:rPr lang="en-GB" sz="1800" i="0" baseline="0" dirty="0"/>
                        <a:t>.</a:t>
                      </a:r>
                      <a:endParaRPr lang="en-GB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Wie</a:t>
                      </a:r>
                      <a:r>
                        <a:rPr lang="en-GB" sz="1800" dirty="0"/>
                        <a:t> of </a:t>
                      </a:r>
                      <a:r>
                        <a:rPr lang="en-GB" sz="1800" dirty="0" err="1"/>
                        <a:t>wat</a:t>
                      </a:r>
                      <a:r>
                        <a:rPr lang="en-GB" sz="1800" dirty="0"/>
                        <a:t> + WWG + 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Plaats</a:t>
                      </a:r>
                      <a:endParaRPr lang="en-GB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Tijd</a:t>
                      </a:r>
                      <a:endParaRPr lang="en-GB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019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err="1"/>
                        <a:t>Wie</a:t>
                      </a:r>
                      <a:r>
                        <a:rPr lang="en-GB" b="1" dirty="0"/>
                        <a:t>/ </a:t>
                      </a:r>
                      <a:r>
                        <a:rPr lang="en-GB" b="1" dirty="0" err="1"/>
                        <a:t>wat</a:t>
                      </a:r>
                      <a:r>
                        <a:rPr lang="en-GB" b="1" dirty="0"/>
                        <a:t> 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doet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wat</a:t>
                      </a:r>
                      <a:r>
                        <a:rPr lang="en-GB" dirty="0"/>
                        <a:t> in de </a:t>
                      </a:r>
                      <a:r>
                        <a:rPr lang="en-GB" dirty="0" err="1"/>
                        <a:t>zin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 err="1"/>
                        <a:t>gebeurd</a:t>
                      </a:r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err="1"/>
                        <a:t>Wat</a:t>
                      </a:r>
                      <a:r>
                        <a:rPr lang="en-GB" b="1" dirty="0"/>
                        <a:t> </a:t>
                      </a:r>
                      <a:r>
                        <a:rPr lang="en-GB" dirty="0" err="1"/>
                        <a:t>doet</a:t>
                      </a:r>
                      <a:r>
                        <a:rPr lang="en-GB" dirty="0"/>
                        <a:t> het </a:t>
                      </a:r>
                      <a:r>
                        <a:rPr lang="en-GB" dirty="0" err="1"/>
                        <a:t>onderwerp</a:t>
                      </a:r>
                      <a:r>
                        <a:rPr lang="en-GB" dirty="0"/>
                        <a:t>?</a:t>
                      </a:r>
                    </a:p>
                    <a:p>
                      <a:endParaRPr lang="en-GB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Wie</a:t>
                      </a:r>
                      <a:r>
                        <a:rPr lang="en-GB" b="1" dirty="0"/>
                        <a:t>/ </a:t>
                      </a:r>
                      <a:r>
                        <a:rPr lang="en-GB" b="1" dirty="0" err="1"/>
                        <a:t>wat</a:t>
                      </a:r>
                      <a:r>
                        <a:rPr lang="en-GB" b="1" dirty="0"/>
                        <a:t> </a:t>
                      </a:r>
                      <a:r>
                        <a:rPr lang="en-GB" dirty="0"/>
                        <a:t>+ WWG + OND?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Waar</a:t>
                      </a:r>
                      <a:r>
                        <a:rPr lang="en-GB" b="1" dirty="0"/>
                        <a:t> </a:t>
                      </a:r>
                      <a:r>
                        <a:rPr lang="en-GB" dirty="0" err="1"/>
                        <a:t>gebeurt</a:t>
                      </a:r>
                      <a:r>
                        <a:rPr lang="en-GB" dirty="0"/>
                        <a:t> het?</a:t>
                      </a:r>
                      <a:endParaRPr lang="en-GB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err="1"/>
                        <a:t>Wanneer</a:t>
                      </a:r>
                      <a:r>
                        <a:rPr lang="en-GB" b="1" dirty="0"/>
                        <a:t> </a:t>
                      </a:r>
                      <a:r>
                        <a:rPr lang="en-GB" dirty="0" err="1"/>
                        <a:t>gebeurt</a:t>
                      </a:r>
                      <a:r>
                        <a:rPr lang="en-GB" dirty="0"/>
                        <a:t> het?</a:t>
                      </a:r>
                    </a:p>
                    <a:p>
                      <a:endParaRPr lang="en-GB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467544" y="4149080"/>
          <a:ext cx="82296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425642510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8891393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28048974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98229924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60822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Himani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lives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 Dublin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038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bought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 new phone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last month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78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She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‘ll be 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here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tomorrow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6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went 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home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at eight o’clock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11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 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bought 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 phone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at Harrods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last week</a:t>
                      </a:r>
                      <a:endParaRPr lang="en-GB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402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43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6E0E3-E64C-4E40-AA26-796544D13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C1B791-434E-4DF1-860F-231332D9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Toekomst</a:t>
            </a:r>
          </a:p>
        </p:txBody>
      </p:sp>
    </p:spTree>
    <p:extLst>
      <p:ext uri="{BB962C8B-B14F-4D97-AF65-F5344CB8AC3E}">
        <p14:creationId xmlns:p14="http://schemas.microsoft.com/office/powerpoint/2010/main" val="49210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tense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8238" y="4941168"/>
            <a:ext cx="8229600" cy="720080"/>
          </a:xfr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anchor="ctr"/>
          <a:lstStyle/>
          <a:p>
            <a:pPr marL="0" indent="0">
              <a:buNone/>
            </a:pPr>
            <a:r>
              <a:rPr lang="nl-NL" b="1" dirty="0">
                <a:latin typeface="Candara" panose="020E0502030303020204" pitchFamily="34" charset="0"/>
              </a:rPr>
              <a:t>	</a:t>
            </a:r>
            <a:r>
              <a:rPr lang="nl-NL" b="1" dirty="0" err="1"/>
              <a:t>Future</a:t>
            </a:r>
            <a:endParaRPr lang="nl-NL" dirty="0">
              <a:latin typeface="Candara" panose="020E0502030303020204" pitchFamily="34" charset="0"/>
            </a:endParaRPr>
          </a:p>
        </p:txBody>
      </p:sp>
      <p:sp>
        <p:nvSpPr>
          <p:cNvPr id="5" name="PIJL-RECHTS 4"/>
          <p:cNvSpPr/>
          <p:nvPr/>
        </p:nvSpPr>
        <p:spPr>
          <a:xfrm rot="20104072">
            <a:off x="3204397" y="2421945"/>
            <a:ext cx="1520729" cy="7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JL-RECHTS 8"/>
          <p:cNvSpPr/>
          <p:nvPr/>
        </p:nvSpPr>
        <p:spPr>
          <a:xfrm rot="1461467">
            <a:off x="3204499" y="3710553"/>
            <a:ext cx="1520729" cy="7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220072" y="3992106"/>
            <a:ext cx="3477072" cy="720080"/>
          </a:xfrm>
          <a:prstGeom prst="rect">
            <a:avLst/>
          </a:prstGeo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b="1" dirty="0"/>
              <a:t>Will</a:t>
            </a:r>
            <a:endParaRPr lang="nl-NL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5220072" y="2134970"/>
            <a:ext cx="3477072" cy="720080"/>
          </a:xfrm>
          <a:prstGeom prst="rect">
            <a:avLst/>
          </a:prstGeo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b="1" dirty="0" err="1"/>
              <a:t>Going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endParaRPr lang="nl-NL" dirty="0"/>
          </a:p>
        </p:txBody>
      </p:sp>
      <p:sp>
        <p:nvSpPr>
          <p:cNvPr id="12" name="Ovaal 11"/>
          <p:cNvSpPr/>
          <p:nvPr/>
        </p:nvSpPr>
        <p:spPr>
          <a:xfrm>
            <a:off x="175231" y="1916832"/>
            <a:ext cx="3312368" cy="3888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1" y="2636912"/>
            <a:ext cx="265292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"/>
    </mc:Choice>
    <mc:Fallback xmlns="">
      <p:transition spd="slow" advTm="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ln w="38100" cap="rnd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Am / Are / Is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sz="2000" b="1" dirty="0" err="1">
                <a:latin typeface="Candara" panose="020E0502030303020204" pitchFamily="34" charset="0"/>
              </a:rPr>
              <a:t>When</a:t>
            </a:r>
            <a:endParaRPr lang="nl-NL" sz="2000" dirty="0">
              <a:latin typeface="Candara" panose="020E0502030303020204" pitchFamily="34" charset="0"/>
            </a:endParaRPr>
          </a:p>
          <a:p>
            <a:r>
              <a:rPr lang="nl-NL" sz="2000" dirty="0"/>
              <a:t>Staat vast. Gaat zeker gebeuren.</a:t>
            </a: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sz="2000" b="1" dirty="0">
                <a:latin typeface="Candara" panose="020E0502030303020204" pitchFamily="34" charset="0"/>
              </a:rPr>
              <a:t>Indicator</a:t>
            </a:r>
            <a:endParaRPr lang="nl-NL" sz="2000" b="1" dirty="0"/>
          </a:p>
          <a:p>
            <a:r>
              <a:rPr lang="en-GB" sz="2000" dirty="0"/>
              <a:t>Certainly</a:t>
            </a:r>
          </a:p>
          <a:p>
            <a:r>
              <a:rPr lang="en-GB" sz="2000" dirty="0"/>
              <a:t>No doubt</a:t>
            </a:r>
          </a:p>
          <a:p>
            <a:r>
              <a:rPr lang="en-GB" sz="2000" dirty="0"/>
              <a:t>Sure to happen</a:t>
            </a:r>
          </a:p>
          <a:p>
            <a:r>
              <a:rPr lang="en-GB" sz="2000" dirty="0"/>
              <a:t>Definitely</a:t>
            </a:r>
          </a:p>
          <a:p>
            <a:r>
              <a:rPr lang="en-GB" sz="2000" dirty="0">
                <a:ea typeface="Calibri"/>
                <a:cs typeface="Times New Roman"/>
              </a:rPr>
              <a:t>Absolutely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sz="2000" b="1" dirty="0" err="1"/>
              <a:t>Rule</a:t>
            </a:r>
            <a:endParaRPr lang="nl-NL" sz="2000" b="1" dirty="0"/>
          </a:p>
          <a:p>
            <a:r>
              <a:rPr lang="en-GB" sz="2000" dirty="0"/>
              <a:t>Am / Are / Is going to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How</a:t>
            </a:r>
          </a:p>
          <a:p>
            <a:pPr marL="0" indent="0">
              <a:buNone/>
            </a:pPr>
            <a:r>
              <a:rPr lang="en-GB" sz="2000" dirty="0"/>
              <a:t>I		</a:t>
            </a:r>
            <a:r>
              <a:rPr lang="en-GB" sz="2000" dirty="0">
                <a:solidFill>
                  <a:srgbClr val="FF0000"/>
                </a:solidFill>
              </a:rPr>
              <a:t>am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You		</a:t>
            </a:r>
            <a:r>
              <a:rPr lang="en-GB" sz="2000" dirty="0">
                <a:solidFill>
                  <a:srgbClr val="FF0000"/>
                </a:solidFill>
              </a:rPr>
              <a:t>are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She/ He/ It	</a:t>
            </a:r>
            <a:r>
              <a:rPr lang="en-GB" sz="2000" dirty="0">
                <a:solidFill>
                  <a:srgbClr val="FF0000"/>
                </a:solidFill>
              </a:rPr>
              <a:t>is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We		</a:t>
            </a:r>
            <a:r>
              <a:rPr lang="en-GB" sz="2000" dirty="0">
                <a:solidFill>
                  <a:srgbClr val="FF0000"/>
                </a:solidFill>
              </a:rPr>
              <a:t>are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They		</a:t>
            </a:r>
            <a:r>
              <a:rPr lang="en-GB" sz="2000" dirty="0">
                <a:solidFill>
                  <a:srgbClr val="FF0000"/>
                </a:solidFill>
              </a:rPr>
              <a:t>are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066" y="5078374"/>
            <a:ext cx="2050267" cy="1446970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94"/>
    </mc:Choice>
    <mc:Fallback xmlns="">
      <p:transition spd="slow" advTm="9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ln w="38100" cap="rnd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Will </a:t>
            </a:r>
            <a:r>
              <a:rPr lang="nl-NL" i="1" dirty="0"/>
              <a:t>or</a:t>
            </a:r>
            <a:r>
              <a:rPr lang="nl-NL" dirty="0"/>
              <a:t> </a:t>
            </a:r>
            <a:r>
              <a:rPr lang="nl-NL" dirty="0" err="1"/>
              <a:t>Shall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 err="1">
                <a:latin typeface="Candara" panose="020E0502030303020204" pitchFamily="34" charset="0"/>
              </a:rPr>
              <a:t>When</a:t>
            </a:r>
            <a:endParaRPr lang="nl-NL" sz="2000" dirty="0">
              <a:latin typeface="Candara" panose="020E0502030303020204" pitchFamily="34" charset="0"/>
            </a:endParaRPr>
          </a:p>
          <a:p>
            <a:r>
              <a:rPr lang="nl-NL" sz="2000" dirty="0"/>
              <a:t>Will: Van plan. Onzeker of het zal gebeuren.</a:t>
            </a:r>
          </a:p>
          <a:p>
            <a:r>
              <a:rPr lang="nl-NL" sz="2000" dirty="0" err="1">
                <a:latin typeface="Candara" panose="020E0502030303020204" pitchFamily="34" charset="0"/>
              </a:rPr>
              <a:t>Shall</a:t>
            </a:r>
            <a:r>
              <a:rPr lang="nl-NL" sz="2000" dirty="0">
                <a:latin typeface="Candara" panose="020E0502030303020204" pitchFamily="34" charset="0"/>
              </a:rPr>
              <a:t>: Alleen bij vragende zinnen en alleen als ‘I’ of ‘We</a:t>
            </a:r>
            <a:r>
              <a:rPr lang="nl-NL" sz="2000" dirty="0"/>
              <a:t>’ het onderwerp is.</a:t>
            </a: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sz="2000" b="1" dirty="0">
                <a:latin typeface="Candara" panose="020E0502030303020204" pitchFamily="34" charset="0"/>
              </a:rPr>
              <a:t>Indicator</a:t>
            </a:r>
            <a:endParaRPr lang="nl-NL" sz="2000" b="1" dirty="0"/>
          </a:p>
          <a:p>
            <a:r>
              <a:rPr lang="en-GB" sz="2000" dirty="0"/>
              <a:t>I think...</a:t>
            </a:r>
          </a:p>
          <a:p>
            <a:r>
              <a:rPr lang="en-GB" sz="2000" dirty="0"/>
              <a:t>Probably</a:t>
            </a:r>
          </a:p>
          <a:p>
            <a:r>
              <a:rPr lang="en-GB" sz="2000" dirty="0"/>
              <a:t>Sometime</a:t>
            </a:r>
          </a:p>
          <a:p>
            <a:r>
              <a:rPr lang="en-GB" sz="2000" dirty="0"/>
              <a:t>Once</a:t>
            </a:r>
          </a:p>
          <a:p>
            <a:r>
              <a:rPr lang="en-GB" sz="2000" dirty="0">
                <a:ea typeface="Calibri"/>
                <a:cs typeface="Times New Roman"/>
              </a:rPr>
              <a:t>Maybe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 err="1"/>
              <a:t>Rule</a:t>
            </a:r>
            <a:endParaRPr lang="nl-NL" sz="2000" b="1" dirty="0"/>
          </a:p>
          <a:p>
            <a:r>
              <a:rPr lang="en-GB" sz="2000" dirty="0"/>
              <a:t>Will / Shall + </a:t>
            </a:r>
            <a:r>
              <a:rPr lang="en-GB" sz="2000" dirty="0" err="1"/>
              <a:t>ww</a:t>
            </a:r>
            <a:endParaRPr lang="en-GB" sz="200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000" b="1" dirty="0"/>
              <a:t>How</a:t>
            </a:r>
          </a:p>
          <a:p>
            <a:pPr marL="0" indent="0">
              <a:buNone/>
            </a:pPr>
            <a:r>
              <a:rPr lang="en-GB" sz="2000" dirty="0"/>
              <a:t>I	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</a:p>
          <a:p>
            <a:pPr marL="0" indent="0">
              <a:buNone/>
            </a:pPr>
            <a:r>
              <a:rPr lang="en-GB" sz="2000" dirty="0"/>
              <a:t>You	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</a:p>
          <a:p>
            <a:pPr marL="0" indent="0">
              <a:buNone/>
            </a:pPr>
            <a:r>
              <a:rPr lang="en-GB" sz="2000" dirty="0"/>
              <a:t>She/ He/ It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We	 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They	 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</a:p>
          <a:p>
            <a:pPr marL="0" indent="0">
              <a:buNone/>
            </a:pPr>
            <a:endParaRPr lang="en-GB" sz="1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Shall 	</a:t>
            </a:r>
            <a:r>
              <a:rPr lang="en-GB" sz="2000" dirty="0">
                <a:solidFill>
                  <a:srgbClr val="1C1C1C"/>
                </a:solidFill>
              </a:rPr>
              <a:t>I 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Will	</a:t>
            </a:r>
            <a:r>
              <a:rPr lang="en-GB" sz="2000" dirty="0">
                <a:solidFill>
                  <a:srgbClr val="1C1C1C"/>
                </a:solidFill>
              </a:rPr>
              <a:t>you 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Will     </a:t>
            </a:r>
            <a:r>
              <a:rPr lang="en-GB" sz="2000" dirty="0">
                <a:solidFill>
                  <a:srgbClr val="1C1C1C"/>
                </a:solidFill>
              </a:rPr>
              <a:t>she/he/it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Shall 	</a:t>
            </a:r>
            <a:r>
              <a:rPr lang="en-GB" sz="2000" dirty="0">
                <a:solidFill>
                  <a:srgbClr val="1C1C1C"/>
                </a:solidFill>
              </a:rPr>
              <a:t>we 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Will	</a:t>
            </a:r>
            <a:r>
              <a:rPr lang="en-GB" sz="2000" dirty="0">
                <a:solidFill>
                  <a:srgbClr val="1C1C1C"/>
                </a:solidFill>
              </a:rPr>
              <a:t>they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933" y="5058091"/>
            <a:ext cx="2050267" cy="1446970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35"/>
    </mc:Choice>
    <mc:Fallback xmlns="">
      <p:transition spd="slow" advTm="9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6E0E3-E64C-4E40-AA26-796544D13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Adverbs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Adjectives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C1B791-434E-4DF1-860F-231332D9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Bijwoorden en Bijvoeglijk Naamwoorden</a:t>
            </a:r>
          </a:p>
        </p:txBody>
      </p:sp>
    </p:spTree>
    <p:extLst>
      <p:ext uri="{BB962C8B-B14F-4D97-AF65-F5344CB8AC3E}">
        <p14:creationId xmlns:p14="http://schemas.microsoft.com/office/powerpoint/2010/main" val="414313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Grammar – </a:t>
            </a:r>
            <a:r>
              <a:rPr lang="en-GB" dirty="0" err="1"/>
              <a:t>Beschrijven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</a:t>
            </a:r>
            <a:r>
              <a:rPr lang="en-GB" b="1" dirty="0"/>
              <a:t>Fearful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Timmy is 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fearful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/>
              <a:t>giraffe</a:t>
            </a:r>
            <a:r>
              <a:rPr lang="en-GB" dirty="0"/>
              <a:t>.</a:t>
            </a:r>
          </a:p>
          <a:p>
            <a:pPr marL="0" indent="0" algn="ctr">
              <a:buNone/>
            </a:pPr>
            <a:r>
              <a:rPr lang="en-GB" dirty="0"/>
              <a:t>He </a:t>
            </a:r>
            <a:r>
              <a:rPr lang="en-GB" b="1" dirty="0"/>
              <a:t>holds on </a:t>
            </a:r>
            <a:r>
              <a:rPr lang="en-GB" dirty="0"/>
              <a:t>to the tree </a:t>
            </a:r>
            <a:r>
              <a:rPr lang="en-GB" b="1" dirty="0">
                <a:solidFill>
                  <a:srgbClr val="FF0000"/>
                </a:solidFill>
              </a:rPr>
              <a:t>fearfully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75115"/>
            <a:ext cx="4464496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41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 algn="ctr">
              <a:buNone/>
            </a:pPr>
            <a:r>
              <a:rPr lang="en-GB" sz="2400" b="1" dirty="0"/>
              <a:t>Fearful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Timmy is a </a:t>
            </a:r>
            <a:r>
              <a:rPr lang="en-GB" b="1" dirty="0">
                <a:solidFill>
                  <a:srgbClr val="FF0000"/>
                </a:solidFill>
              </a:rPr>
              <a:t>fearful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/>
              <a:t>giraffe</a:t>
            </a:r>
            <a:r>
              <a:rPr lang="en-GB" dirty="0"/>
              <a:t>.</a:t>
            </a:r>
          </a:p>
          <a:p>
            <a:pPr marL="0" indent="0" algn="ctr">
              <a:buNone/>
            </a:pPr>
            <a:r>
              <a:rPr lang="en-GB" dirty="0"/>
              <a:t>He </a:t>
            </a:r>
            <a:r>
              <a:rPr lang="en-GB" b="1" dirty="0"/>
              <a:t>holds on </a:t>
            </a:r>
            <a:r>
              <a:rPr lang="en-GB" dirty="0"/>
              <a:t>to the tree </a:t>
            </a:r>
            <a:r>
              <a:rPr lang="en-GB" b="1" dirty="0">
                <a:solidFill>
                  <a:srgbClr val="FF0000"/>
                </a:solidFill>
              </a:rPr>
              <a:t>fearful</a:t>
            </a:r>
            <a:r>
              <a:rPr lang="en-GB" b="1" dirty="0">
                <a:solidFill>
                  <a:srgbClr val="00B0F0"/>
                </a:solidFill>
              </a:rPr>
              <a:t>ly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65" y="1196752"/>
            <a:ext cx="4608512" cy="3312368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6300191" y="4623519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Iets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iemand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00191" y="5053921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Actie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Gebogen pijl 7"/>
          <p:cNvSpPr/>
          <p:nvPr/>
        </p:nvSpPr>
        <p:spPr>
          <a:xfrm rot="12937019">
            <a:off x="3881745" y="5082558"/>
            <a:ext cx="1614753" cy="12056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 rot="2205197">
            <a:off x="4673463" y="4179386"/>
            <a:ext cx="966943" cy="6594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9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 algn="ctr">
              <a:buNone/>
            </a:pPr>
            <a:r>
              <a:rPr lang="en-GB" sz="2400" b="1" dirty="0"/>
              <a:t>Slow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Thom is a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________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/>
              <a:t>turtle</a:t>
            </a:r>
            <a:r>
              <a:rPr lang="en-GB" dirty="0"/>
              <a:t>.</a:t>
            </a:r>
          </a:p>
          <a:p>
            <a:pPr marL="0" indent="0" algn="ctr">
              <a:buNone/>
            </a:pPr>
            <a:r>
              <a:rPr lang="en-GB" dirty="0"/>
              <a:t>He </a:t>
            </a:r>
            <a:r>
              <a:rPr lang="en-GB" b="1" dirty="0"/>
              <a:t>walks </a:t>
            </a:r>
            <a:r>
              <a:rPr lang="en-GB" dirty="0"/>
              <a:t>home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_________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6345671" y="4862568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Iets</a:t>
            </a:r>
            <a:r>
              <a:rPr lang="en-GB" sz="2400" b="1" dirty="0">
                <a:solidFill>
                  <a:srgbClr val="002060"/>
                </a:solidFill>
              </a:rPr>
              <a:t> of </a:t>
            </a:r>
            <a:r>
              <a:rPr lang="en-GB" sz="2400" b="1" dirty="0" err="1">
                <a:solidFill>
                  <a:srgbClr val="002060"/>
                </a:solidFill>
              </a:rPr>
              <a:t>iemand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22931" y="5458424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Actie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8" name="Gebogen pijl 7"/>
          <p:cNvSpPr/>
          <p:nvPr/>
        </p:nvSpPr>
        <p:spPr>
          <a:xfrm rot="12937019">
            <a:off x="3819908" y="5450815"/>
            <a:ext cx="1614753" cy="12056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 rot="2205197">
            <a:off x="4566032" y="4579243"/>
            <a:ext cx="966943" cy="6594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82" y="1268760"/>
            <a:ext cx="47672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883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en-GB" dirty="0"/>
              <a:t>Practice in your book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b="0" i="0" dirty="0">
              <a:effectLst/>
            </a:endParaRPr>
          </a:p>
          <a:p>
            <a:pPr marL="0" indent="0">
              <a:buNone/>
            </a:pPr>
            <a:endParaRPr lang="en-GB" sz="2000" b="0" i="0" dirty="0">
              <a:effectLst/>
            </a:endParaRP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Assignments</a:t>
            </a:r>
            <a:endParaRPr lang="en-GB" sz="2000" b="1" i="0" dirty="0">
              <a:effectLst/>
            </a:endParaRPr>
          </a:p>
          <a:p>
            <a:r>
              <a:rPr lang="en-GB" sz="2000" i="0" dirty="0">
                <a:effectLst/>
              </a:rPr>
              <a:t>Check your planner – different for each level</a:t>
            </a:r>
          </a:p>
          <a:p>
            <a:r>
              <a:rPr lang="en-GB" sz="2000" dirty="0"/>
              <a:t>Choose your own order</a:t>
            </a:r>
          </a:p>
          <a:p>
            <a:r>
              <a:rPr lang="en-GB" sz="2000" dirty="0"/>
              <a:t>Ask for answer sheet</a:t>
            </a:r>
            <a:endParaRPr lang="en-GB" sz="2000" i="0" dirty="0">
              <a:effectLst/>
            </a:endParaRPr>
          </a:p>
        </p:txBody>
      </p:sp>
      <p:pic>
        <p:nvPicPr>
          <p:cNvPr id="1026" name="Picture 2" descr="I&amp;#39;m so bored! Somebody help me! - Anchorman Glass Case | Meme Generator">
            <a:extLst>
              <a:ext uri="{FF2B5EF4-FFF2-40B4-BE49-F238E27FC236}">
                <a16:creationId xmlns:a16="http://schemas.microsoft.com/office/drawing/2014/main" id="{5E551CD0-7137-4F50-B5F6-FD6E3A87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50656"/>
            <a:ext cx="4038600" cy="3025051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6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 algn="ctr">
              <a:buNone/>
            </a:pPr>
            <a:r>
              <a:rPr lang="en-GB" sz="2400" b="1" dirty="0"/>
              <a:t>Slow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Thom is a </a:t>
            </a:r>
            <a:r>
              <a:rPr lang="en-GB" b="1" dirty="0">
                <a:solidFill>
                  <a:srgbClr val="0070C0"/>
                </a:solidFill>
              </a:rPr>
              <a:t>_slow_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/>
              <a:t>turtle</a:t>
            </a:r>
            <a:r>
              <a:rPr lang="en-GB" dirty="0"/>
              <a:t>.</a:t>
            </a:r>
          </a:p>
          <a:p>
            <a:pPr marL="0" indent="0" algn="ctr">
              <a:buNone/>
            </a:pPr>
            <a:r>
              <a:rPr lang="en-GB" dirty="0"/>
              <a:t>He </a:t>
            </a:r>
            <a:r>
              <a:rPr lang="en-GB" b="1" dirty="0"/>
              <a:t>walks </a:t>
            </a:r>
            <a:r>
              <a:rPr lang="en-GB" dirty="0"/>
              <a:t>home </a:t>
            </a:r>
            <a:r>
              <a:rPr lang="en-GB" b="1" dirty="0">
                <a:solidFill>
                  <a:srgbClr val="0070C0"/>
                </a:solidFill>
              </a:rPr>
              <a:t>_________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6300191" y="4948304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Iets</a:t>
            </a:r>
            <a:r>
              <a:rPr lang="en-GB" sz="2400" b="1" dirty="0">
                <a:solidFill>
                  <a:srgbClr val="002060"/>
                </a:solidFill>
              </a:rPr>
              <a:t> of </a:t>
            </a:r>
            <a:r>
              <a:rPr lang="en-GB" sz="2400" b="1" dirty="0" err="1">
                <a:solidFill>
                  <a:srgbClr val="002060"/>
                </a:solidFill>
              </a:rPr>
              <a:t>iemand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00191" y="5428582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Actie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8" name="Gebogen pijl 7"/>
          <p:cNvSpPr/>
          <p:nvPr/>
        </p:nvSpPr>
        <p:spPr>
          <a:xfrm rot="12937019">
            <a:off x="3855260" y="5442598"/>
            <a:ext cx="1614753" cy="12056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 rot="2205197">
            <a:off x="4583968" y="4527811"/>
            <a:ext cx="966943" cy="6594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82" y="1268760"/>
            <a:ext cx="47672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4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 algn="ctr">
              <a:buNone/>
            </a:pPr>
            <a:r>
              <a:rPr lang="en-GB" sz="2400" b="1" dirty="0"/>
              <a:t>Slow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Thom is a </a:t>
            </a:r>
            <a:r>
              <a:rPr lang="en-GB" b="1" dirty="0">
                <a:solidFill>
                  <a:srgbClr val="0070C0"/>
                </a:solidFill>
              </a:rPr>
              <a:t>_slow_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/>
              <a:t>turtle</a:t>
            </a:r>
            <a:r>
              <a:rPr lang="en-GB" dirty="0"/>
              <a:t>.</a:t>
            </a:r>
          </a:p>
          <a:p>
            <a:pPr marL="0" indent="0" algn="ctr">
              <a:buNone/>
            </a:pPr>
            <a:r>
              <a:rPr lang="en-GB" dirty="0"/>
              <a:t>He </a:t>
            </a:r>
            <a:r>
              <a:rPr lang="en-GB" b="1" dirty="0"/>
              <a:t>walks </a:t>
            </a:r>
            <a:r>
              <a:rPr lang="en-GB" dirty="0"/>
              <a:t>home </a:t>
            </a:r>
            <a:r>
              <a:rPr lang="en-GB" b="1" dirty="0">
                <a:solidFill>
                  <a:srgbClr val="0070C0"/>
                </a:solidFill>
              </a:rPr>
              <a:t>_slowly_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6300191" y="4908665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2">
                    <a:lumMod val="50000"/>
                  </a:schemeClr>
                </a:solidFill>
              </a:rPr>
              <a:t>Iets</a:t>
            </a:r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n-GB" sz="2400" b="1" dirty="0" err="1">
                <a:solidFill>
                  <a:schemeClr val="tx2">
                    <a:lumMod val="50000"/>
                  </a:schemeClr>
                </a:solidFill>
              </a:rPr>
              <a:t>iemand</a:t>
            </a:r>
            <a:endParaRPr lang="en-GB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00191" y="5453933"/>
            <a:ext cx="306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2">
                    <a:lumMod val="50000"/>
                  </a:schemeClr>
                </a:solidFill>
              </a:rPr>
              <a:t>Actie</a:t>
            </a:r>
            <a:endParaRPr lang="en-GB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Gebogen pijl 7"/>
          <p:cNvSpPr/>
          <p:nvPr/>
        </p:nvSpPr>
        <p:spPr>
          <a:xfrm rot="12937019">
            <a:off x="4051951" y="5442597"/>
            <a:ext cx="1614753" cy="12056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 rot="2205197">
            <a:off x="4566034" y="4570716"/>
            <a:ext cx="966943" cy="6594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7143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82" y="1268760"/>
            <a:ext cx="47672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2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 – </a:t>
            </a:r>
            <a:r>
              <a:rPr lang="en-GB" dirty="0" err="1"/>
              <a:t>Beschrijven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err="1"/>
              <a:t>Bijvoegelijke</a:t>
            </a:r>
            <a:r>
              <a:rPr lang="en-GB" b="1" dirty="0"/>
              <a:t> </a:t>
            </a:r>
            <a:r>
              <a:rPr lang="en-GB" b="1" dirty="0" err="1"/>
              <a:t>naamwoorden</a:t>
            </a:r>
            <a:r>
              <a:rPr lang="en-GB" b="1" dirty="0"/>
              <a:t> (Adjectives)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Bijwoorden</a:t>
            </a:r>
            <a:r>
              <a:rPr lang="en-GB" b="1" dirty="0"/>
              <a:t> (Adverbs)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 err="1"/>
              <a:t>Zelfstandig</a:t>
            </a:r>
            <a:r>
              <a:rPr lang="en-GB" dirty="0"/>
              <a:t> </a:t>
            </a:r>
            <a:r>
              <a:rPr lang="en-GB" dirty="0" err="1"/>
              <a:t>naamwoord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= </a:t>
            </a:r>
            <a:r>
              <a:rPr lang="nl-NL" dirty="0"/>
              <a:t>woorden waar je </a:t>
            </a:r>
            <a:r>
              <a:rPr lang="nl-NL" b="1" i="1" u="sng" dirty="0"/>
              <a:t>de, het </a:t>
            </a:r>
            <a:r>
              <a:rPr lang="nl-NL" i="1" u="sng" dirty="0"/>
              <a:t>of </a:t>
            </a:r>
            <a:r>
              <a:rPr lang="nl-NL" b="1" i="1" u="sng" dirty="0"/>
              <a:t>een</a:t>
            </a:r>
            <a:r>
              <a:rPr lang="nl-NL" i="1" dirty="0"/>
              <a:t> </a:t>
            </a:r>
            <a:r>
              <a:rPr lang="nl-NL" dirty="0"/>
              <a:t>voor kunt zetten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= </a:t>
            </a:r>
            <a:r>
              <a:rPr lang="en-GB" dirty="0" err="1"/>
              <a:t>woorden</a:t>
            </a:r>
            <a:r>
              <a:rPr lang="en-GB" dirty="0"/>
              <a:t> </a:t>
            </a:r>
            <a:r>
              <a:rPr lang="en-GB" dirty="0" err="1"/>
              <a:t>waar</a:t>
            </a:r>
            <a:r>
              <a:rPr lang="en-GB" dirty="0"/>
              <a:t> je </a:t>
            </a:r>
            <a:r>
              <a:rPr lang="nl-NL" b="1" i="1" u="sng" dirty="0"/>
              <a:t>a </a:t>
            </a:r>
            <a:r>
              <a:rPr lang="nl-NL" u="sng" dirty="0"/>
              <a:t>of</a:t>
            </a:r>
            <a:r>
              <a:rPr lang="nl-NL" i="1" u="sng" dirty="0"/>
              <a:t> </a:t>
            </a:r>
            <a:r>
              <a:rPr lang="nl-NL" b="1" i="1" u="sng" dirty="0" err="1"/>
              <a:t>an</a:t>
            </a:r>
            <a:r>
              <a:rPr lang="nl-NL" b="1" i="1" u="sng" dirty="0"/>
              <a:t> </a:t>
            </a:r>
            <a:r>
              <a:rPr lang="nl-NL" b="1" dirty="0"/>
              <a:t> </a:t>
            </a:r>
            <a:r>
              <a:rPr lang="nl-NL" dirty="0"/>
              <a:t>voor kunt zetten in het Engels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683568" y="2276872"/>
          <a:ext cx="7848872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16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When</a:t>
                      </a:r>
                    </a:p>
                    <a:p>
                      <a:r>
                        <a:rPr lang="en-GB" i="1" dirty="0" err="1"/>
                        <a:t>Zegt</a:t>
                      </a:r>
                      <a:r>
                        <a:rPr lang="en-GB" i="1" dirty="0"/>
                        <a:t> </a:t>
                      </a:r>
                      <a:r>
                        <a:rPr lang="en-GB" i="1" dirty="0" err="1"/>
                        <a:t>iets</a:t>
                      </a:r>
                      <a:r>
                        <a:rPr lang="en-GB" i="1" dirty="0"/>
                        <a:t> over…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Signaalwoord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816">
                <a:tc>
                  <a:txBody>
                    <a:bodyPr/>
                    <a:lstStyle/>
                    <a:p>
                      <a:r>
                        <a:rPr lang="en-GB" dirty="0" err="1"/>
                        <a:t>Bijvoeglijk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naamwoord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Iets</a:t>
                      </a:r>
                      <a:r>
                        <a:rPr lang="en-GB" dirty="0"/>
                        <a:t> of </a:t>
                      </a:r>
                      <a:r>
                        <a:rPr lang="en-GB" dirty="0" err="1"/>
                        <a:t>iemand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Woord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Zelfstandig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naamwoord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306">
                <a:tc>
                  <a:txBody>
                    <a:bodyPr/>
                    <a:lstStyle/>
                    <a:p>
                      <a:r>
                        <a:rPr lang="en-GB" dirty="0" err="1"/>
                        <a:t>Bijwoord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Actie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Woord</a:t>
                      </a:r>
                      <a:r>
                        <a:rPr lang="en-GB" dirty="0"/>
                        <a:t> + </a:t>
                      </a:r>
                      <a:r>
                        <a:rPr lang="en-GB" dirty="0" err="1"/>
                        <a:t>ly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Werkwoord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267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6E0E3-E64C-4E40-AA26-796544D13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Comparisson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C1B791-434E-4DF1-860F-231332D9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Vergelijking</a:t>
            </a:r>
          </a:p>
        </p:txBody>
      </p:sp>
    </p:spTree>
    <p:extLst>
      <p:ext uri="{BB962C8B-B14F-4D97-AF65-F5344CB8AC3E}">
        <p14:creationId xmlns:p14="http://schemas.microsoft.com/office/powerpoint/2010/main" val="3956088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BIG		             BIGGER			BIGGEST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Comparison = </a:t>
            </a:r>
            <a:r>
              <a:rPr lang="en-GB" b="1" dirty="0" err="1"/>
              <a:t>Vergelijken</a:t>
            </a:r>
            <a:endParaRPr lang="en-GB" b="1" dirty="0"/>
          </a:p>
          <a:p>
            <a:r>
              <a:rPr lang="en-GB" dirty="0"/>
              <a:t>Explanation on the next slides</a:t>
            </a:r>
          </a:p>
          <a:p>
            <a:r>
              <a:rPr lang="en-GB" dirty="0"/>
              <a:t>Practice on </a:t>
            </a:r>
            <a:r>
              <a:rPr lang="en-GB" dirty="0" err="1"/>
              <a:t>Studiemeter</a:t>
            </a:r>
            <a:endParaRPr lang="en-GB" dirty="0"/>
          </a:p>
          <a:p>
            <a:r>
              <a:rPr lang="en-GB" dirty="0"/>
              <a:t>For additional practice: Watch the clip on YouTube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7711" r="11338"/>
          <a:stretch/>
        </p:blipFill>
        <p:spPr>
          <a:xfrm>
            <a:off x="395536" y="1762293"/>
            <a:ext cx="2376265" cy="19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62293"/>
            <a:ext cx="2880320" cy="19240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587" r="4166"/>
          <a:stretch/>
        </p:blipFill>
        <p:spPr>
          <a:xfrm>
            <a:off x="5940151" y="1762293"/>
            <a:ext cx="2880321" cy="1920280"/>
          </a:xfrm>
          <a:prstGeom prst="rect">
            <a:avLst/>
          </a:prstGeom>
        </p:spPr>
      </p:pic>
      <p:pic>
        <p:nvPicPr>
          <p:cNvPr id="2" name="Afbeelding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5301208"/>
            <a:ext cx="128027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BIG		             BIGGER			BIGGEST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i="1" dirty="0"/>
              <a:t>Comparison = </a:t>
            </a:r>
            <a:r>
              <a:rPr lang="en-GB" b="1" i="1" dirty="0" err="1"/>
              <a:t>Vergelijken</a:t>
            </a:r>
            <a:endParaRPr lang="en-GB" b="1" i="1" dirty="0"/>
          </a:p>
          <a:p>
            <a:r>
              <a:rPr lang="en-GB" i="1" dirty="0" err="1"/>
              <a:t>Uitleg</a:t>
            </a:r>
            <a:r>
              <a:rPr lang="en-GB" i="1" dirty="0"/>
              <a:t> op de </a:t>
            </a:r>
            <a:r>
              <a:rPr lang="en-GB" i="1" dirty="0" err="1"/>
              <a:t>volgende</a:t>
            </a:r>
            <a:r>
              <a:rPr lang="en-GB" i="1" dirty="0"/>
              <a:t> slides</a:t>
            </a:r>
          </a:p>
          <a:p>
            <a:r>
              <a:rPr lang="en-GB" i="1" dirty="0" err="1"/>
              <a:t>Oefenen</a:t>
            </a:r>
            <a:r>
              <a:rPr lang="en-GB" i="1" dirty="0"/>
              <a:t> op </a:t>
            </a:r>
            <a:r>
              <a:rPr lang="en-GB" i="1" dirty="0" err="1"/>
              <a:t>Studiemeter</a:t>
            </a:r>
            <a:endParaRPr lang="en-GB" i="1" dirty="0"/>
          </a:p>
          <a:p>
            <a:r>
              <a:rPr lang="en-GB" i="1" dirty="0" err="1"/>
              <a:t>Voor</a:t>
            </a:r>
            <a:r>
              <a:rPr lang="en-GB" i="1" dirty="0"/>
              <a:t> extra </a:t>
            </a:r>
            <a:r>
              <a:rPr lang="en-GB" i="1" dirty="0" err="1"/>
              <a:t>oefening</a:t>
            </a:r>
            <a:r>
              <a:rPr lang="en-GB" i="1" dirty="0"/>
              <a:t>: </a:t>
            </a:r>
            <a:r>
              <a:rPr lang="en-GB" i="1" dirty="0" err="1"/>
              <a:t>kijk</a:t>
            </a:r>
            <a:r>
              <a:rPr lang="en-GB" i="1" dirty="0"/>
              <a:t> de clip op YouTube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7711" r="11338"/>
          <a:stretch/>
        </p:blipFill>
        <p:spPr>
          <a:xfrm>
            <a:off x="395536" y="1762293"/>
            <a:ext cx="2376265" cy="19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62293"/>
            <a:ext cx="2880320" cy="19240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587" r="4166"/>
          <a:stretch/>
        </p:blipFill>
        <p:spPr>
          <a:xfrm>
            <a:off x="5940151" y="1762293"/>
            <a:ext cx="2880321" cy="1920280"/>
          </a:xfrm>
          <a:prstGeom prst="rect">
            <a:avLst/>
          </a:prstGeom>
        </p:spPr>
      </p:pic>
      <p:pic>
        <p:nvPicPr>
          <p:cNvPr id="2" name="Afbeelding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5301208"/>
            <a:ext cx="128027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            </a:t>
            </a:r>
            <a:r>
              <a:rPr lang="en-GB" dirty="0" err="1"/>
              <a:t>Mooist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</a:t>
            </a:r>
            <a:r>
              <a:rPr lang="en-GB" dirty="0" err="1"/>
              <a:t>Mooier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Mooi</a:t>
            </a:r>
            <a:r>
              <a:rPr lang="en-GB" dirty="0"/>
              <a:t>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7" y="3578234"/>
            <a:ext cx="1782019" cy="1176133"/>
          </a:xfrm>
          <a:prstGeom prst="rect">
            <a:avLst/>
          </a:prstGeom>
        </p:spPr>
      </p:pic>
      <p:pic>
        <p:nvPicPr>
          <p:cNvPr id="2050" name="Picture 2" descr="Dit zijn de vijf mooiste stranden van Frankri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53" y="2276872"/>
            <a:ext cx="2687786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ba: op naar de mooiste stranden ter wereld | Bespaar tot 70% op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38288"/>
            <a:ext cx="2664296" cy="1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50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Slow</a:t>
            </a:r>
          </a:p>
          <a:p>
            <a:pPr marL="0" indent="0">
              <a:buNone/>
            </a:pPr>
            <a:r>
              <a:rPr lang="en-GB" i="1" dirty="0"/>
              <a:t>						Sloth (o.003 m/h)</a:t>
            </a:r>
          </a:p>
          <a:p>
            <a:pPr marL="0" indent="0">
              <a:buNone/>
            </a:pPr>
            <a:r>
              <a:rPr lang="en-GB" i="1" dirty="0"/>
              <a:t>		           Garden snail (0,03 m/h)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     Starfish (o,o6)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FF00"/>
                </a:solidFill>
              </a:rPr>
              <a:t>   </a:t>
            </a:r>
            <a:r>
              <a:rPr lang="en-GB" b="1" dirty="0">
                <a:solidFill>
                  <a:srgbClr val="FFFF00"/>
                </a:solidFill>
              </a:rPr>
              <a:t>Slow				Slower			Slowest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44" y="1916832"/>
            <a:ext cx="2590463" cy="17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12422"/>
          <a:stretch/>
        </p:blipFill>
        <p:spPr bwMode="auto">
          <a:xfrm>
            <a:off x="638037" y="3239312"/>
            <a:ext cx="1963270" cy="18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-1" r="8405" b="5206"/>
          <a:stretch/>
        </p:blipFill>
        <p:spPr bwMode="auto">
          <a:xfrm>
            <a:off x="2987824" y="2281422"/>
            <a:ext cx="2437571" cy="208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/>
          <p:nvPr/>
        </p:nvCxnSpPr>
        <p:spPr>
          <a:xfrm>
            <a:off x="4716016" y="6309320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452320" y="6309320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				Older			Oldest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82" y="1988840"/>
            <a:ext cx="172974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28647"/>
          <a:stretch/>
        </p:blipFill>
        <p:spPr bwMode="auto">
          <a:xfrm>
            <a:off x="711995" y="2522215"/>
            <a:ext cx="181535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8517"/>
            <a:ext cx="2664296" cy="17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4572000" y="6309320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308304" y="6309280"/>
            <a:ext cx="360040" cy="4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Pretty</a:t>
            </a:r>
          </a:p>
          <a:p>
            <a:pPr marL="0" indent="0">
              <a:buNone/>
            </a:pPr>
            <a:r>
              <a:rPr lang="en-GB" i="1" dirty="0"/>
              <a:t>(according to 50 Cent)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Pretty			Prettier			Prettiest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83" y="1412776"/>
            <a:ext cx="1930354" cy="21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2" y="3586669"/>
            <a:ext cx="19507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5958"/>
          <a:stretch/>
        </p:blipFill>
        <p:spPr bwMode="auto">
          <a:xfrm>
            <a:off x="3059832" y="2194217"/>
            <a:ext cx="2351313" cy="21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7517397" y="6317593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716016" y="6309320"/>
            <a:ext cx="288032" cy="827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Practice on </a:t>
            </a:r>
            <a:r>
              <a:rPr lang="en-GB" dirty="0" err="1"/>
              <a:t>Studiemeter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/>
          </a:bodyPr>
          <a:lstStyle/>
          <a:p>
            <a:endParaRPr lang="nl-NL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b="1" dirty="0">
                <a:latin typeface="Candara" panose="020E0502030303020204" pitchFamily="34" charset="0"/>
              </a:rPr>
              <a:t>How </a:t>
            </a:r>
            <a:r>
              <a:rPr lang="nl-NL" b="1" dirty="0" err="1">
                <a:latin typeface="Candara" panose="020E0502030303020204" pitchFamily="34" charset="0"/>
              </a:rPr>
              <a:t>to</a:t>
            </a:r>
            <a:r>
              <a:rPr lang="nl-NL" b="1" dirty="0">
                <a:latin typeface="Candara" panose="020E0502030303020204" pitchFamily="34" charset="0"/>
              </a:rPr>
              <a:t> </a:t>
            </a:r>
            <a:r>
              <a:rPr lang="nl-NL" b="1" dirty="0" err="1">
                <a:latin typeface="Candara" panose="020E0502030303020204" pitchFamily="34" charset="0"/>
              </a:rPr>
              <a:t>use</a:t>
            </a:r>
            <a:endParaRPr lang="nl-NL" b="1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Wikiwijs has </a:t>
            </a:r>
            <a:r>
              <a:rPr lang="nl-NL" dirty="0" err="1">
                <a:latin typeface="Candara" panose="020E0502030303020204" pitchFamily="34" charset="0"/>
              </a:rPr>
              <a:t>instructions</a:t>
            </a:r>
            <a:endParaRPr lang="nl-NL" dirty="0">
              <a:latin typeface="Candara" panose="020E0502030303020204" pitchFamily="34" charset="0"/>
            </a:endParaRPr>
          </a:p>
          <a:p>
            <a:r>
              <a:rPr lang="nl-NL" dirty="0" err="1">
                <a:latin typeface="Candara" panose="020E0502030303020204" pitchFamily="34" charset="0"/>
              </a:rPr>
              <a:t>Can</a:t>
            </a:r>
            <a:r>
              <a:rPr lang="nl-NL" dirty="0">
                <a:latin typeface="Candara" panose="020E0502030303020204" pitchFamily="34" charset="0"/>
              </a:rPr>
              <a:t> Do MBO Breed	audio + video </a:t>
            </a:r>
            <a:r>
              <a:rPr lang="nl-NL" dirty="0" err="1">
                <a:latin typeface="Candara" panose="020E0502030303020204" pitchFamily="34" charset="0"/>
              </a:rPr>
              <a:t>belonging</a:t>
            </a:r>
            <a:r>
              <a:rPr lang="nl-NL" dirty="0">
                <a:latin typeface="Candara" panose="020E0502030303020204" pitchFamily="34" charset="0"/>
              </a:rPr>
              <a:t> </a:t>
            </a:r>
            <a:r>
              <a:rPr lang="nl-NL" dirty="0" err="1">
                <a:latin typeface="Candara" panose="020E0502030303020204" pitchFamily="34" charset="0"/>
              </a:rPr>
              <a:t>to</a:t>
            </a:r>
            <a:r>
              <a:rPr lang="nl-NL" dirty="0">
                <a:latin typeface="Candara" panose="020E0502030303020204" pitchFamily="34" charset="0"/>
              </a:rPr>
              <a:t> </a:t>
            </a:r>
            <a:r>
              <a:rPr lang="nl-NL" dirty="0" err="1">
                <a:latin typeface="Candara" panose="020E0502030303020204" pitchFamily="34" charset="0"/>
              </a:rPr>
              <a:t>book</a:t>
            </a:r>
            <a:endParaRPr lang="nl-NL" dirty="0">
              <a:latin typeface="Candara" panose="020E0502030303020204" pitchFamily="34" charset="0"/>
            </a:endParaRPr>
          </a:p>
          <a:p>
            <a:r>
              <a:rPr lang="nl-NL" dirty="0" err="1">
                <a:latin typeface="Candara" panose="020E0502030303020204" pitchFamily="34" charset="0"/>
              </a:rPr>
              <a:t>Can</a:t>
            </a:r>
            <a:r>
              <a:rPr lang="nl-NL" dirty="0">
                <a:latin typeface="Candara" panose="020E0502030303020204" pitchFamily="34" charset="0"/>
              </a:rPr>
              <a:t> Do Online	</a:t>
            </a:r>
            <a:r>
              <a:rPr lang="nl-NL" dirty="0" err="1">
                <a:latin typeface="Candara" panose="020E0502030303020204" pitchFamily="34" charset="0"/>
              </a:rPr>
              <a:t>vocab</a:t>
            </a:r>
            <a:r>
              <a:rPr lang="nl-NL" dirty="0">
                <a:latin typeface="Candara" panose="020E0502030303020204" pitchFamily="34" charset="0"/>
              </a:rPr>
              <a:t> + </a:t>
            </a:r>
            <a:r>
              <a:rPr lang="nl-NL" dirty="0" err="1">
                <a:latin typeface="Candara" panose="020E0502030303020204" pitchFamily="34" charset="0"/>
              </a:rPr>
              <a:t>expressions</a:t>
            </a:r>
            <a:endParaRPr lang="nl-NL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First </a:t>
            </a:r>
            <a:r>
              <a:rPr lang="nl-NL" dirty="0" err="1">
                <a:latin typeface="Candara" panose="020E0502030303020204" pitchFamily="34" charset="0"/>
              </a:rPr>
              <a:t>Aid</a:t>
            </a:r>
            <a:r>
              <a:rPr lang="nl-NL" dirty="0">
                <a:latin typeface="Candara" panose="020E0502030303020204" pitchFamily="34" charset="0"/>
              </a:rPr>
              <a:t> Course	</a:t>
            </a:r>
            <a:r>
              <a:rPr lang="nl-NL" dirty="0" err="1">
                <a:latin typeface="Candara" panose="020E0502030303020204" pitchFamily="34" charset="0"/>
              </a:rPr>
              <a:t>grammar</a:t>
            </a:r>
            <a:endParaRPr lang="nl-NL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Examencoach	reading + </a:t>
            </a:r>
            <a:r>
              <a:rPr lang="nl-NL" dirty="0" err="1">
                <a:latin typeface="Candara" panose="020E0502030303020204" pitchFamily="34" charset="0"/>
              </a:rPr>
              <a:t>listening</a:t>
            </a: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Candara" panose="020E0502030303020204" pitchFamily="34" charset="0"/>
              </a:rPr>
              <a:t>What to do</a:t>
            </a:r>
            <a:endParaRPr lang="en-GB" dirty="0">
              <a:latin typeface="Candara" panose="020E0502030303020204" pitchFamily="34" charset="0"/>
            </a:endParaRPr>
          </a:p>
          <a:p>
            <a:r>
              <a:rPr lang="en-GB" dirty="0">
                <a:latin typeface="Candara" panose="020E0502030303020204" pitchFamily="34" charset="0"/>
              </a:rPr>
              <a:t>Look at planner</a:t>
            </a:r>
          </a:p>
          <a:p>
            <a:r>
              <a:rPr lang="en-GB" dirty="0">
                <a:latin typeface="Candara" panose="020E0502030303020204" pitchFamily="34" charset="0"/>
              </a:rPr>
              <a:t>Plenty of practice possibilities </a:t>
            </a:r>
          </a:p>
        </p:txBody>
      </p:sp>
    </p:spTree>
    <p:extLst>
      <p:ext uri="{BB962C8B-B14F-4D97-AF65-F5344CB8AC3E}">
        <p14:creationId xmlns:p14="http://schemas.microsoft.com/office/powerpoint/2010/main" val="2833558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Quiet</a:t>
            </a:r>
          </a:p>
          <a:p>
            <a:pPr marL="0" indent="0">
              <a:buNone/>
            </a:pPr>
            <a:endParaRPr lang="en-GB" i="1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Quiet		Quieter / More Quiet	Quietest / Most Quiet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ometimes it's just better to be quiet | Very Funny P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3226" r="6000" b="22370"/>
          <a:stretch/>
        </p:blipFill>
        <p:spPr bwMode="auto">
          <a:xfrm>
            <a:off x="674668" y="2826629"/>
            <a:ext cx="1707934" cy="23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 very, very quiet... :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9540" r="13442" b="26889"/>
          <a:stretch/>
        </p:blipFill>
        <p:spPr bwMode="auto">
          <a:xfrm>
            <a:off x="2838355" y="2420888"/>
            <a:ext cx="2566908" cy="19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Deserted Desert – INC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7765"/>
          <a:stretch/>
        </p:blipFill>
        <p:spPr bwMode="auto">
          <a:xfrm>
            <a:off x="5724128" y="1628800"/>
            <a:ext cx="247567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/>
          <p:cNvCxnSpPr/>
          <p:nvPr/>
        </p:nvCxnSpPr>
        <p:spPr>
          <a:xfrm>
            <a:off x="3851920" y="6309320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4283968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6660232" y="6309320"/>
            <a:ext cx="288032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7164288" y="6309320"/>
            <a:ext cx="504056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Powerful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Powerful		More powerful		Most powerful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8" r="16986"/>
          <a:stretch/>
        </p:blipFill>
        <p:spPr bwMode="auto">
          <a:xfrm>
            <a:off x="617824" y="3212975"/>
            <a:ext cx="2003696" cy="17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9" r="19792"/>
          <a:stretch/>
        </p:blipFill>
        <p:spPr bwMode="auto">
          <a:xfrm>
            <a:off x="2920316" y="2012026"/>
            <a:ext cx="2439271" cy="24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436" y="1485076"/>
            <a:ext cx="2231956" cy="2231956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/>
        </p:nvCxnSpPr>
        <p:spPr>
          <a:xfrm flipH="1">
            <a:off x="3275856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6012160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Difficult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Difficult		More difficult		   Most difficult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TEACHERS BE LIKE WAIT TILITS QUIET Yes | Be Like Meme on ME.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3095" b="11365"/>
          <a:stretch/>
        </p:blipFill>
        <p:spPr bwMode="auto">
          <a:xfrm>
            <a:off x="5936070" y="1376772"/>
            <a:ext cx="216024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Finishing homework the day it's due go go go! #success - Black ki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84" y="1959528"/>
            <a:ext cx="2441796" cy="24417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7" y="2840707"/>
            <a:ext cx="1996866" cy="2244477"/>
          </a:xfrm>
          <a:prstGeom prst="rect">
            <a:avLst/>
          </a:prstGeom>
        </p:spPr>
      </p:pic>
      <p:cxnSp>
        <p:nvCxnSpPr>
          <p:cNvPr id="17" name="Rechte verbindingslijn 16"/>
          <p:cNvCxnSpPr/>
          <p:nvPr/>
        </p:nvCxnSpPr>
        <p:spPr>
          <a:xfrm flipH="1">
            <a:off x="3275856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6228184" y="6312051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Degrees of comparison</a:t>
            </a:r>
            <a:r>
              <a:rPr lang="en-GB" dirty="0"/>
              <a:t>	</a:t>
            </a:r>
          </a:p>
          <a:p>
            <a:r>
              <a:rPr lang="en-GB" dirty="0" err="1"/>
              <a:t>Trappen</a:t>
            </a:r>
            <a:r>
              <a:rPr lang="en-GB" dirty="0"/>
              <a:t> van </a:t>
            </a:r>
            <a:r>
              <a:rPr lang="en-GB" dirty="0" err="1"/>
              <a:t>vergelijking</a:t>
            </a:r>
            <a:endParaRPr lang="en-GB" dirty="0"/>
          </a:p>
          <a:p>
            <a:pPr lvl="1"/>
            <a:r>
              <a:rPr lang="en-GB" dirty="0" err="1"/>
              <a:t>Woorden</a:t>
            </a:r>
            <a:r>
              <a:rPr lang="en-GB" dirty="0"/>
              <a:t> met 1 </a:t>
            </a:r>
            <a:r>
              <a:rPr lang="en-GB" dirty="0" err="1"/>
              <a:t>lettergreep</a:t>
            </a:r>
            <a:r>
              <a:rPr lang="en-GB" dirty="0"/>
              <a:t>		+ </a:t>
            </a:r>
            <a:r>
              <a:rPr lang="en-GB" dirty="0" err="1"/>
              <a:t>er</a:t>
            </a:r>
            <a:r>
              <a:rPr lang="en-GB" dirty="0"/>
              <a:t>		+</a:t>
            </a:r>
            <a:r>
              <a:rPr lang="en-GB" dirty="0" err="1"/>
              <a:t>est</a:t>
            </a:r>
            <a:endParaRPr lang="en-GB" dirty="0"/>
          </a:p>
          <a:p>
            <a:pPr lvl="1"/>
            <a:r>
              <a:rPr lang="en-GB" dirty="0" err="1"/>
              <a:t>Woorden</a:t>
            </a:r>
            <a:r>
              <a:rPr lang="en-GB" dirty="0"/>
              <a:t> met 2 </a:t>
            </a:r>
            <a:r>
              <a:rPr lang="en-GB" dirty="0" err="1"/>
              <a:t>lettergrepen</a:t>
            </a:r>
            <a:r>
              <a:rPr lang="en-GB" dirty="0"/>
              <a:t>	+ </a:t>
            </a:r>
            <a:r>
              <a:rPr lang="en-GB" dirty="0" err="1"/>
              <a:t>er</a:t>
            </a:r>
            <a:r>
              <a:rPr lang="en-GB" dirty="0"/>
              <a:t> / more	+ </a:t>
            </a:r>
            <a:r>
              <a:rPr lang="en-GB" dirty="0" err="1"/>
              <a:t>est</a:t>
            </a:r>
            <a:r>
              <a:rPr lang="en-GB" dirty="0"/>
              <a:t>/ most</a:t>
            </a:r>
          </a:p>
          <a:p>
            <a:pPr lvl="1"/>
            <a:r>
              <a:rPr lang="en-GB" dirty="0" err="1"/>
              <a:t>Woorden</a:t>
            </a:r>
            <a:r>
              <a:rPr lang="en-GB" dirty="0"/>
              <a:t> met 3 (+) </a:t>
            </a:r>
            <a:r>
              <a:rPr lang="en-GB" dirty="0" err="1"/>
              <a:t>lettergrepen</a:t>
            </a:r>
            <a:r>
              <a:rPr lang="en-GB" dirty="0"/>
              <a:t>	+ more		+ most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</a:t>
            </a:r>
            <a:r>
              <a:rPr lang="en-GB" i="1" dirty="0">
                <a:solidFill>
                  <a:srgbClr val="FFFF00"/>
                </a:solidFill>
              </a:rPr>
              <a:t>        </a:t>
            </a:r>
            <a:r>
              <a:rPr lang="en-GB" sz="1600" b="1" i="1" dirty="0">
                <a:solidFill>
                  <a:srgbClr val="FFFF00"/>
                </a:solidFill>
              </a:rPr>
              <a:t>Oldest / Prettiest / Most powerful</a:t>
            </a:r>
          </a:p>
          <a:p>
            <a:pPr marL="0" indent="0">
              <a:buNone/>
            </a:pPr>
            <a:r>
              <a:rPr lang="en-GB" sz="1600" i="1" dirty="0"/>
              <a:t>		</a:t>
            </a:r>
          </a:p>
          <a:p>
            <a:pPr marL="0" indent="0">
              <a:buNone/>
            </a:pPr>
            <a:r>
              <a:rPr lang="en-GB" sz="1600" i="1" dirty="0"/>
              <a:t>		         </a:t>
            </a:r>
            <a:r>
              <a:rPr lang="en-GB" sz="1600" b="1" i="1" dirty="0">
                <a:solidFill>
                  <a:srgbClr val="FFFF00"/>
                </a:solidFill>
              </a:rPr>
              <a:t>Older / Prettier / More powerful</a:t>
            </a:r>
            <a:r>
              <a:rPr lang="en-GB" sz="1600" i="1" dirty="0"/>
              <a:t>	 </a:t>
            </a:r>
            <a:r>
              <a:rPr lang="en-GB" sz="1600" i="1" dirty="0" err="1"/>
              <a:t>Overtreffende</a:t>
            </a:r>
            <a:r>
              <a:rPr lang="en-GB" sz="1600" i="1" dirty="0"/>
              <a:t> trap </a:t>
            </a:r>
          </a:p>
          <a:p>
            <a:pPr marL="0" indent="0">
              <a:buNone/>
            </a:pPr>
            <a:r>
              <a:rPr lang="en-GB" sz="1600" i="1" dirty="0"/>
              <a:t>						 Superlative degree 	</a:t>
            </a:r>
          </a:p>
          <a:p>
            <a:pPr marL="0" indent="0">
              <a:buNone/>
            </a:pPr>
            <a:r>
              <a:rPr lang="en-GB" sz="1600" i="1" dirty="0"/>
              <a:t>			</a:t>
            </a:r>
            <a:r>
              <a:rPr lang="en-GB" sz="1600" i="1" dirty="0" err="1"/>
              <a:t>Vergrotende</a:t>
            </a:r>
            <a:r>
              <a:rPr lang="en-GB" sz="1600" i="1" dirty="0"/>
              <a:t> trap </a:t>
            </a:r>
            <a:endParaRPr lang="en-GB" sz="1600" dirty="0"/>
          </a:p>
          <a:p>
            <a:pPr marL="0" indent="0">
              <a:buNone/>
            </a:pPr>
            <a:r>
              <a:rPr lang="en-GB" sz="1600" i="1" dirty="0"/>
              <a:t>    </a:t>
            </a:r>
            <a:r>
              <a:rPr lang="en-GB" sz="1600" b="1" i="1" dirty="0">
                <a:solidFill>
                  <a:srgbClr val="FFFF00"/>
                </a:solidFill>
              </a:rPr>
              <a:t>Old / Pretty / Powerful  </a:t>
            </a:r>
            <a:r>
              <a:rPr lang="en-GB" sz="1600" i="1" dirty="0"/>
              <a:t>	 Comparative degree 		</a:t>
            </a:r>
            <a:r>
              <a:rPr lang="en-GB" sz="1600" dirty="0"/>
              <a:t>	</a:t>
            </a:r>
            <a:r>
              <a:rPr lang="en-GB" sz="1600" i="1" dirty="0"/>
              <a:t> </a:t>
            </a:r>
            <a:r>
              <a:rPr lang="en-GB" sz="1600" dirty="0"/>
              <a:t>	</a:t>
            </a:r>
          </a:p>
          <a:p>
            <a:pPr marL="0" indent="0">
              <a:buNone/>
            </a:pPr>
            <a:endParaRPr lang="en-GB" sz="1600" i="1" dirty="0"/>
          </a:p>
          <a:p>
            <a:pPr marL="0" indent="0">
              <a:buNone/>
            </a:pPr>
            <a:r>
              <a:rPr lang="en-GB" sz="1600" i="1" dirty="0"/>
              <a:t>Basis (</a:t>
            </a:r>
            <a:r>
              <a:rPr lang="en-GB" sz="1600" i="1" dirty="0" err="1"/>
              <a:t>stellende</a:t>
            </a:r>
            <a:r>
              <a:rPr lang="en-GB" sz="1600" i="1" dirty="0"/>
              <a:t>) trap</a:t>
            </a:r>
          </a:p>
          <a:p>
            <a:pPr marL="0" indent="0">
              <a:buNone/>
            </a:pPr>
            <a:r>
              <a:rPr lang="en-GB" sz="1600" i="1" dirty="0"/>
              <a:t>Positive degree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90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Exceptions to the rule</a:t>
            </a:r>
          </a:p>
          <a:p>
            <a:pPr marL="0" indent="0">
              <a:buNone/>
            </a:pPr>
            <a:r>
              <a:rPr lang="en-GB" i="1" dirty="0" err="1"/>
              <a:t>Uitzonderingen</a:t>
            </a:r>
            <a:r>
              <a:rPr lang="en-GB" i="1" dirty="0"/>
              <a:t> op de regel</a:t>
            </a:r>
          </a:p>
          <a:p>
            <a:r>
              <a:rPr lang="en-GB" i="1" dirty="0"/>
              <a:t>Good – Better – Best</a:t>
            </a:r>
          </a:p>
          <a:p>
            <a:r>
              <a:rPr lang="en-GB" i="1" dirty="0"/>
              <a:t>Bad – Worse – Worst </a:t>
            </a:r>
          </a:p>
        </p:txBody>
      </p:sp>
      <p:pic>
        <p:nvPicPr>
          <p:cNvPr id="4" name="Picture 2" descr="Bad, Worse, The Worst... by stefanoravizza - Meme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3784" b="1234"/>
          <a:stretch/>
        </p:blipFill>
        <p:spPr bwMode="auto">
          <a:xfrm>
            <a:off x="6012160" y="1412776"/>
            <a:ext cx="257792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27273" b="29533"/>
          <a:stretch/>
        </p:blipFill>
        <p:spPr>
          <a:xfrm>
            <a:off x="611561" y="4234387"/>
            <a:ext cx="5303886" cy="22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7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6E0E3-E64C-4E40-AA26-796544D13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Prepositions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C1B791-434E-4DF1-860F-231332D9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Voorzetsels</a:t>
            </a:r>
          </a:p>
        </p:txBody>
      </p:sp>
    </p:spTree>
    <p:extLst>
      <p:ext uri="{BB962C8B-B14F-4D97-AF65-F5344CB8AC3E}">
        <p14:creationId xmlns:p14="http://schemas.microsoft.com/office/powerpoint/2010/main" val="995655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nl-NL" dirty="0" err="1"/>
              <a:t>Prepositions</a:t>
            </a:r>
            <a:r>
              <a:rPr lang="nl-NL" dirty="0"/>
              <a:t> - Voorzetsels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Give me examples of prepositions please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36" y="2436534"/>
            <a:ext cx="4583528" cy="29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2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272" y="2204864"/>
            <a:ext cx="4583528" cy="29930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nl-NL" dirty="0" err="1"/>
              <a:t>Prepositions</a:t>
            </a:r>
            <a:r>
              <a:rPr lang="nl-NL" dirty="0"/>
              <a:t> - Voorzetsels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What are prepositions?</a:t>
            </a:r>
          </a:p>
          <a:p>
            <a:r>
              <a:rPr lang="en-GB" dirty="0"/>
              <a:t>Place </a:t>
            </a:r>
          </a:p>
          <a:p>
            <a:r>
              <a:rPr lang="en-GB" dirty="0"/>
              <a:t>Direction </a:t>
            </a:r>
          </a:p>
          <a:p>
            <a:r>
              <a:rPr lang="en-GB" dirty="0"/>
              <a:t>Time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In </a:t>
            </a:r>
            <a:r>
              <a:rPr lang="en-GB" i="1" dirty="0" err="1"/>
              <a:t>andere</a:t>
            </a:r>
            <a:r>
              <a:rPr lang="en-GB" i="1" dirty="0"/>
              <a:t> </a:t>
            </a:r>
            <a:r>
              <a:rPr lang="en-GB" i="1" dirty="0" err="1"/>
              <a:t>woorden</a:t>
            </a:r>
            <a:r>
              <a:rPr lang="en-GB" i="1" dirty="0"/>
              <a:t>:</a:t>
            </a:r>
          </a:p>
          <a:p>
            <a:r>
              <a:rPr lang="en-GB" u="sng" dirty="0" err="1"/>
              <a:t>Waar</a:t>
            </a:r>
            <a:r>
              <a:rPr lang="en-GB" dirty="0"/>
              <a:t> </a:t>
            </a:r>
            <a:r>
              <a:rPr lang="en-GB" dirty="0" err="1"/>
              <a:t>iets</a:t>
            </a:r>
            <a:r>
              <a:rPr lang="en-GB" dirty="0"/>
              <a:t> is</a:t>
            </a:r>
          </a:p>
          <a:p>
            <a:r>
              <a:rPr lang="en-GB" u="sng" dirty="0" err="1"/>
              <a:t>Welke</a:t>
            </a:r>
            <a:r>
              <a:rPr lang="en-GB" u="sng" dirty="0"/>
              <a:t> </a:t>
            </a:r>
            <a:r>
              <a:rPr lang="en-GB" u="sng" dirty="0" err="1"/>
              <a:t>kant</a:t>
            </a:r>
            <a:r>
              <a:rPr lang="en-GB" dirty="0"/>
              <a:t> het op </a:t>
            </a:r>
            <a:r>
              <a:rPr lang="en-GB" dirty="0" err="1"/>
              <a:t>gaat</a:t>
            </a:r>
            <a:endParaRPr lang="en-GB" dirty="0"/>
          </a:p>
          <a:p>
            <a:r>
              <a:rPr lang="en-GB" u="sng" dirty="0" err="1"/>
              <a:t>Wanneer</a:t>
            </a:r>
            <a:r>
              <a:rPr lang="en-GB" dirty="0"/>
              <a:t> </a:t>
            </a:r>
            <a:r>
              <a:rPr lang="en-GB" dirty="0" err="1"/>
              <a:t>iets</a:t>
            </a:r>
            <a:r>
              <a:rPr lang="en-GB" dirty="0"/>
              <a:t> </a:t>
            </a:r>
            <a:r>
              <a:rPr lang="en-GB" dirty="0" err="1"/>
              <a:t>gebeurd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2696556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– </a:t>
            </a:r>
            <a:r>
              <a:rPr lang="en-GB" dirty="0" err="1"/>
              <a:t>Voorzetsels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Exercise A </a:t>
            </a:r>
          </a:p>
          <a:p>
            <a:r>
              <a:rPr lang="en-GB" dirty="0"/>
              <a:t>You already know many prepositions</a:t>
            </a:r>
          </a:p>
          <a:p>
            <a:r>
              <a:rPr lang="en-GB" dirty="0"/>
              <a:t>Underline the ones in the sentences</a:t>
            </a:r>
          </a:p>
          <a:p>
            <a:r>
              <a:rPr lang="en-GB" dirty="0"/>
              <a:t>Take 2 minutes then we check them</a:t>
            </a:r>
          </a:p>
        </p:txBody>
      </p:sp>
    </p:spTree>
    <p:extLst>
      <p:ext uri="{BB962C8B-B14F-4D97-AF65-F5344CB8AC3E}">
        <p14:creationId xmlns:p14="http://schemas.microsoft.com/office/powerpoint/2010/main" val="1439583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– </a:t>
            </a:r>
            <a:r>
              <a:rPr lang="en-GB" dirty="0" err="1"/>
              <a:t>Voorzetsels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Explanation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Learn by heart</a:t>
            </a:r>
            <a:endParaRPr lang="en-GB" dirty="0"/>
          </a:p>
          <a:p>
            <a:r>
              <a:rPr lang="en-GB" dirty="0"/>
              <a:t>Not always just a translation</a:t>
            </a:r>
          </a:p>
          <a:p>
            <a:r>
              <a:rPr lang="en-GB" dirty="0"/>
              <a:t>Silly mistakes!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Practice online</a:t>
            </a:r>
          </a:p>
          <a:p>
            <a:pPr marL="0" indent="0">
              <a:buNone/>
            </a:pPr>
            <a:r>
              <a:rPr lang="en-GB" u="sng" dirty="0">
                <a:hlinkClick r:id="rId2"/>
              </a:rPr>
              <a:t>https://www.ego4u.com/en/cram-up/grammar/prepositions</a:t>
            </a:r>
            <a:endParaRPr lang="nl-NL" dirty="0"/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4" name="Picture 2" descr="Image result for preposition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5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C60F07C-CD27-4FF6-87FA-0149C867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Total </a:t>
            </a:r>
            <a:r>
              <a:rPr lang="nl-NL" dirty="0" err="1"/>
              <a:t>Grammar</a:t>
            </a:r>
            <a:r>
              <a:rPr lang="nl-NL" dirty="0"/>
              <a:t> </a:t>
            </a:r>
            <a:r>
              <a:rPr lang="nl-NL" dirty="0" err="1"/>
              <a:t>Recap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8C65EB8-FB54-4A63-96ED-78A2E3EA3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latin typeface="+mn-lt"/>
            </a:endParaRPr>
          </a:p>
          <a:p>
            <a:pPr marL="0" indent="0">
              <a:buNone/>
            </a:pPr>
            <a:r>
              <a:rPr lang="nl-NL" b="1" dirty="0">
                <a:latin typeface="+mn-lt"/>
              </a:rPr>
              <a:t>Topics</a:t>
            </a:r>
          </a:p>
          <a:p>
            <a:r>
              <a:rPr lang="nl-NL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endParaRPr lang="nl-NL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Word order</a:t>
            </a:r>
          </a:p>
          <a:p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endParaRPr lang="nl-NL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Adverbs and Adjectives</a:t>
            </a:r>
            <a:endParaRPr lang="nl-NL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Comparisons</a:t>
            </a:r>
            <a:endParaRPr lang="nl-NL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Prepositions</a:t>
            </a:r>
            <a:endParaRPr lang="nl-NL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r>
              <a:rPr lang="en-GB" b="1" dirty="0">
                <a:latin typeface="+mn-lt"/>
              </a:rPr>
              <a:t>More sources</a:t>
            </a:r>
          </a:p>
          <a:p>
            <a:pPr marL="0" indent="0">
              <a:buNone/>
            </a:pPr>
            <a:r>
              <a:rPr lang="nl-NL" dirty="0">
                <a:latin typeface="+mn-lt"/>
                <a:hlinkClick r:id="rId2"/>
              </a:rPr>
              <a:t>https://engelsklaslokaal.nl/</a:t>
            </a:r>
            <a:endParaRPr lang="nl-NL" b="1" dirty="0">
              <a:latin typeface="+mn-lt"/>
            </a:endParaRPr>
          </a:p>
          <a:p>
            <a:pPr marL="0" indent="0">
              <a:buNone/>
            </a:pPr>
            <a:r>
              <a:rPr lang="nl-NL" dirty="0">
                <a:latin typeface="+mn-lt"/>
                <a:hlinkClick r:id="rId3"/>
              </a:rPr>
              <a:t>https://www.ego4u.com/en/cram-up/grammar</a:t>
            </a:r>
            <a:r>
              <a:rPr lang="nl-NL" b="1" dirty="0">
                <a:latin typeface="+mn-lt"/>
              </a:rPr>
              <a:t> </a:t>
            </a:r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045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6E0E3-E64C-4E40-AA26-796544D13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Past Simple </a:t>
            </a:r>
            <a:r>
              <a:rPr lang="nl-NL" dirty="0" err="1"/>
              <a:t>and</a:t>
            </a:r>
            <a:r>
              <a:rPr lang="nl-NL" dirty="0"/>
              <a:t> Present Perfect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C1B791-434E-4DF1-860F-231332D9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Verleden tijd</a:t>
            </a:r>
          </a:p>
        </p:txBody>
      </p:sp>
    </p:spTree>
    <p:extLst>
      <p:ext uri="{BB962C8B-B14F-4D97-AF65-F5344CB8AC3E}">
        <p14:creationId xmlns:p14="http://schemas.microsoft.com/office/powerpoint/2010/main" val="270292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Past </a:t>
            </a:r>
            <a:r>
              <a:rPr lang="nl-NL" dirty="0" err="1"/>
              <a:t>Tense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8238" y="4941168"/>
            <a:ext cx="8229600" cy="720080"/>
          </a:xfr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nl-NL" b="1" dirty="0">
                <a:latin typeface="Candara" panose="020E0502030303020204" pitchFamily="34" charset="0"/>
              </a:rPr>
              <a:t>Past		               Present			</a:t>
            </a:r>
            <a:r>
              <a:rPr lang="nl-NL" b="1" dirty="0" err="1">
                <a:latin typeface="Candara" panose="020E0502030303020204" pitchFamily="34" charset="0"/>
              </a:rPr>
              <a:t>Future</a:t>
            </a:r>
            <a:endParaRPr lang="nl-NL" dirty="0">
              <a:latin typeface="Candara" panose="020E0502030303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7"/>
            <a:ext cx="258372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7"/>
            <a:ext cx="280831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175231" y="1916832"/>
            <a:ext cx="3312368" cy="3888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Looking Ahead to Future Communication | HowStuffWorks">
            <a:extLst>
              <a:ext uri="{FF2B5EF4-FFF2-40B4-BE49-F238E27FC236}">
                <a16:creationId xmlns:a16="http://schemas.microsoft.com/office/drawing/2014/main" id="{4D2840AA-D3C5-45D4-8145-B4B6CB364BA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2869"/>
          <a:stretch/>
        </p:blipFill>
        <p:spPr bwMode="auto">
          <a:xfrm>
            <a:off x="6094511" y="2492896"/>
            <a:ext cx="2592289" cy="1872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52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Perfect – Example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Past Simple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Present Perfect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48" y="1412776"/>
            <a:ext cx="558339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1"/>
          <p:cNvSpPr/>
          <p:nvPr/>
        </p:nvSpPr>
        <p:spPr>
          <a:xfrm>
            <a:off x="3491880" y="1772816"/>
            <a:ext cx="792088" cy="72008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6228184" y="2348880"/>
            <a:ext cx="19442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90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Perfect – Example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Past Simple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Present Perfect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48" y="1412776"/>
            <a:ext cx="558339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>
            <a:off x="5148064" y="5229200"/>
            <a:ext cx="1728192" cy="792088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al 6"/>
          <p:cNvSpPr/>
          <p:nvPr/>
        </p:nvSpPr>
        <p:spPr>
          <a:xfrm>
            <a:off x="4283968" y="5809808"/>
            <a:ext cx="3168352" cy="792088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49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DD63C-C302-43F9-AACA-FA461B886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8A125C-4472-4BA6-BB65-9D5F610A02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171CEEFA-9012-4ED0-9B66-27C26172F4C6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476672"/>
          <a:ext cx="8136904" cy="6120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9211">
                  <a:extLst>
                    <a:ext uri="{9D8B030D-6E8A-4147-A177-3AD203B41FA5}">
                      <a16:colId xmlns:a16="http://schemas.microsoft.com/office/drawing/2014/main" val="497760845"/>
                    </a:ext>
                  </a:extLst>
                </a:gridCol>
                <a:gridCol w="3408405">
                  <a:extLst>
                    <a:ext uri="{9D8B030D-6E8A-4147-A177-3AD203B41FA5}">
                      <a16:colId xmlns:a16="http://schemas.microsoft.com/office/drawing/2014/main" val="3171133827"/>
                    </a:ext>
                  </a:extLst>
                </a:gridCol>
                <a:gridCol w="3409288">
                  <a:extLst>
                    <a:ext uri="{9D8B030D-6E8A-4147-A177-3AD203B41FA5}">
                      <a16:colId xmlns:a16="http://schemas.microsoft.com/office/drawing/2014/main" val="1202236464"/>
                    </a:ext>
                  </a:extLst>
                </a:gridCol>
              </a:tblGrid>
              <a:tr h="7466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>
                          <a:effectLst/>
                        </a:rPr>
                        <a:t>Past Simple</a:t>
                      </a:r>
                      <a:endParaRPr lang="nl-NL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>
                          <a:effectLst/>
                        </a:rPr>
                        <a:t>Ik werkte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800">
                          <a:effectLst/>
                        </a:rPr>
                        <a:t>Present Perfect</a:t>
                      </a:r>
                      <a:endParaRPr lang="nl-NL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effectLst/>
                        </a:rPr>
                        <a:t>Ik heb gewerkt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3037720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When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100">
                          <a:effectLst/>
                        </a:rPr>
                        <a:t>Duidelijk wanneer het gebeurd is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100">
                          <a:effectLst/>
                        </a:rPr>
                        <a:t>Onduidelijk wanneer het gebeurd is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9826093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Rule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ww + 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Have/ has + ww + 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865441"/>
                  </a:ext>
                </a:extLst>
              </a:tr>
              <a:tr h="902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Uitzonderingen</a:t>
                      </a:r>
                      <a:endParaRPr lang="nl-NL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op de regel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100">
                          <a:effectLst/>
                        </a:rPr>
                        <a:t>Irregular verbs (onregelmatige ww.) zijn allemaal verschillend en moet je uit je hoofd leren. Krijg je op stencil.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0037029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How                  I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have 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284544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You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have 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403893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She / He / It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has 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346913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We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have 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4380634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They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have worked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1362411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Indicator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Yesterday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For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4702493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In 1983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Yet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8710541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Last week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Never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7214073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Three days ago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Ever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908703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A minute ago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Just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9067622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When I was young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Already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164944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Since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178884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- Once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987108"/>
                  </a:ext>
                </a:extLst>
              </a:tr>
              <a:tr h="2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 dirty="0">
                          <a:effectLst/>
                        </a:rPr>
                        <a:t>- Recently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3760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9609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1522</Words>
  <Application>Microsoft Office PowerPoint</Application>
  <PresentationFormat>Diavoorstelling (4:3)</PresentationFormat>
  <Paragraphs>534</Paragraphs>
  <Slides>39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Candara</vt:lpstr>
      <vt:lpstr>Verdana</vt:lpstr>
      <vt:lpstr>Kantoorthema</vt:lpstr>
      <vt:lpstr>Timeline</vt:lpstr>
      <vt:lpstr>Practice in your book</vt:lpstr>
      <vt:lpstr>Practice on Studiemeter</vt:lpstr>
      <vt:lpstr>Total Grammar Recap</vt:lpstr>
      <vt:lpstr>Past Simple and Present Perfect</vt:lpstr>
      <vt:lpstr>Past Tense</vt:lpstr>
      <vt:lpstr>Present Perfect – Example</vt:lpstr>
      <vt:lpstr>Present Perfect – Example</vt:lpstr>
      <vt:lpstr>PowerPoint-presentatie</vt:lpstr>
      <vt:lpstr>Word order</vt:lpstr>
      <vt:lpstr>Grammar: Woordvolgorde </vt:lpstr>
      <vt:lpstr>Future</vt:lpstr>
      <vt:lpstr>Future tense</vt:lpstr>
      <vt:lpstr>Am / Are / Is going to</vt:lpstr>
      <vt:lpstr>Will or Shall</vt:lpstr>
      <vt:lpstr>Adverbs and Adjectives</vt:lpstr>
      <vt:lpstr>Grammar – Beschrijven</vt:lpstr>
      <vt:lpstr>PowerPoint-presentatie</vt:lpstr>
      <vt:lpstr>PowerPoint-presentatie</vt:lpstr>
      <vt:lpstr>PowerPoint-presentatie</vt:lpstr>
      <vt:lpstr>PowerPoint-presentatie</vt:lpstr>
      <vt:lpstr>Grammar – Beschrijven</vt:lpstr>
      <vt:lpstr>Comparisson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Prepositions</vt:lpstr>
      <vt:lpstr>Prepositions - Voorzetsels</vt:lpstr>
      <vt:lpstr>Prepositions - Voorzetsels</vt:lpstr>
      <vt:lpstr>Prepositions – Voorzetsels</vt:lpstr>
      <vt:lpstr>Prepositions – Voorzetsels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E.A.M. Kuindersma</dc:creator>
  <cp:lastModifiedBy>Ellen Kuindersma</cp:lastModifiedBy>
  <cp:revision>63</cp:revision>
  <dcterms:created xsi:type="dcterms:W3CDTF">2017-08-29T19:23:49Z</dcterms:created>
  <dcterms:modified xsi:type="dcterms:W3CDTF">2021-09-15T22:28:00Z</dcterms:modified>
</cp:coreProperties>
</file>